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8" roundtripDataSignature="AMtx7mhdV/Uy3ut7e8PpAdJR3NaKxYeW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D017C2FA-06E2-45A1-A2A6-CAC6D063FB40}">
  <a:tblStyle styleId="{D017C2FA-06E2-45A1-A2A6-CAC6D063FB4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16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170681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tructionequipment.com/true-costs-fleet-accidents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381000" y="3048000"/>
            <a:ext cx="60960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381000"/>
            <a:ext cx="4468813" cy="2514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sldNum" idx="12"/>
          </p:nvPr>
        </p:nvSpPr>
        <p:spPr>
          <a:xfrm>
            <a:off x="5867400" y="8686800"/>
            <a:ext cx="609600" cy="2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" sz="9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</a:t>
            </a:fld>
            <a:endParaRPr sz="900" b="0" i="0" u="none" strike="noStrike" cap="non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381000"/>
            <a:ext cx="4468813" cy="2514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2:notes"/>
          <p:cNvSpPr txBox="1">
            <a:spLocks noGrp="1"/>
          </p:cNvSpPr>
          <p:nvPr>
            <p:ph type="body" idx="1"/>
          </p:nvPr>
        </p:nvSpPr>
        <p:spPr>
          <a:xfrm>
            <a:off x="381000" y="3048000"/>
            <a:ext cx="60960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>
                <a:solidFill>
                  <a:schemeClr val="dk2"/>
                </a:solidFill>
              </a:rPr>
              <a:t>While most direct costs are typically covered by insurance, these expenses represent only a portion of the overall cost to your business</a:t>
            </a:r>
            <a:endParaRPr sz="800" b="0" i="0" u="none" strike="noStrike" cap="non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Crashes, collisions, repairs and severe injuries can cost your business tens of thousands of dollars per incident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Source: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https://www.constructionequipment.com/true-costs-fleet-accidents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The true cost of accidents goes far beyond just repair costs and insurance deductibles. While most direct costs are typically covered by insurance, these expenses represent only a portion of the overall cost to your business. According to conservative insurance agency estimates, $1 of direct accident cost translates to approximately $3 of indirect costs. These indirect costs are often a challenge to identify and even more difficult to measure, but still affect your organization’s day-to-day operations and bottom line.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These “hidden” costs can take many forms, depending on the severity of the accident.  A few of the more common ways accidents can affect a company include: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Lost productivity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Increased insurance premiums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Significant exposure to legal liabilities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Potentially permanent damage to your corporate image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Diminished vehicle value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Increased administrative burden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Negative publicity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Workers compensation claims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Litigation expenses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Employee morale.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:notes"/>
          <p:cNvSpPr txBox="1">
            <a:spLocks noGrp="1"/>
          </p:cNvSpPr>
          <p:nvPr>
            <p:ph type="sldNum" idx="12"/>
          </p:nvPr>
        </p:nvSpPr>
        <p:spPr>
          <a:xfrm>
            <a:off x="5867400" y="8686800"/>
            <a:ext cx="609600" cy="2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" sz="9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4</a:t>
            </a:fld>
            <a:endParaRPr sz="900" b="0" i="0" u="none" strike="noStrike" cap="non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1" name="Google Shape;16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381000"/>
            <a:ext cx="4468813" cy="2514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5:notes"/>
          <p:cNvSpPr txBox="1">
            <a:spLocks noGrp="1"/>
          </p:cNvSpPr>
          <p:nvPr>
            <p:ph type="body" idx="1"/>
          </p:nvPr>
        </p:nvSpPr>
        <p:spPr>
          <a:xfrm>
            <a:off x="381000" y="3048000"/>
            <a:ext cx="60960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1153" marR="0" lvl="0" indent="-2845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6:notes"/>
          <p:cNvSpPr txBox="1">
            <a:spLocks noGrp="1"/>
          </p:cNvSpPr>
          <p:nvPr>
            <p:ph type="sldNum" idx="12"/>
          </p:nvPr>
        </p:nvSpPr>
        <p:spPr>
          <a:xfrm>
            <a:off x="5867400" y="8686800"/>
            <a:ext cx="609600" cy="2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" sz="9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5</a:t>
            </a:fld>
            <a:endParaRPr sz="900" b="0" i="0" u="none" strike="noStrike" cap="non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5" name="Google Shape;19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381000"/>
            <a:ext cx="4468813" cy="2514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6" name="Google Shape;196;p6:notes"/>
          <p:cNvSpPr txBox="1">
            <a:spLocks noGrp="1"/>
          </p:cNvSpPr>
          <p:nvPr>
            <p:ph type="body" idx="1"/>
          </p:nvPr>
        </p:nvSpPr>
        <p:spPr>
          <a:xfrm>
            <a:off x="381000" y="3048000"/>
            <a:ext cx="60960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1153" marR="0" lvl="0" indent="-2845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7:notes"/>
          <p:cNvSpPr txBox="1">
            <a:spLocks noGrp="1"/>
          </p:cNvSpPr>
          <p:nvPr>
            <p:ph type="sldNum" idx="12"/>
          </p:nvPr>
        </p:nvSpPr>
        <p:spPr>
          <a:xfrm>
            <a:off x="5867400" y="8686800"/>
            <a:ext cx="609600" cy="2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" sz="9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6</a:t>
            </a:fld>
            <a:endParaRPr sz="900" b="0" i="0" u="none" strike="noStrike" cap="non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4" name="Google Shape;20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381000"/>
            <a:ext cx="4468813" cy="2514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p7:notes"/>
          <p:cNvSpPr txBox="1">
            <a:spLocks noGrp="1"/>
          </p:cNvSpPr>
          <p:nvPr>
            <p:ph type="body" idx="1"/>
          </p:nvPr>
        </p:nvSpPr>
        <p:spPr>
          <a:xfrm>
            <a:off x="381000" y="3048000"/>
            <a:ext cx="60960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1153" marR="0" lvl="0" indent="-2845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3" name="Google Shape;21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2" name="Google Shape;22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2"/>
                </a:solidFill>
              </a:rPr>
              <a:t>155 degree field of view (front). </a:t>
            </a:r>
            <a:endParaRPr sz="140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2"/>
                </a:solidFill>
              </a:rPr>
              <a:t>120 degree for driver facing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8" name="Google Shape;23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400">
                <a:solidFill>
                  <a:schemeClr val="dk2"/>
                </a:solidFill>
              </a:rPr>
              <a:t>SafetyCam Only </a:t>
            </a:r>
            <a:r>
              <a:rPr lang="en"/>
              <a:t>For New Customers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4015472"/>
            <a:ext cx="8723376" cy="998685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00150"/>
            <a:ext cx="7772400" cy="1335081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1"/>
            <a:ext cx="6400800" cy="11049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August 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August 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August 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8685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85850"/>
            <a:ext cx="2057400" cy="3365500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85850"/>
            <a:ext cx="6019800" cy="3365501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zuga Title and Content">
  <p:cSld name="Azuga 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title"/>
          </p:nvPr>
        </p:nvSpPr>
        <p:spPr>
          <a:xfrm>
            <a:off x="535352" y="69269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Source Sans Pro"/>
              <a:buNone/>
              <a:defRPr sz="28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body" idx="1"/>
          </p:nvPr>
        </p:nvSpPr>
        <p:spPr>
          <a:xfrm>
            <a:off x="603411" y="878880"/>
            <a:ext cx="8161500" cy="3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69C240"/>
              </a:buClr>
              <a:buSzPts val="1600"/>
              <a:buFont typeface="Source Sans Pro"/>
              <a:buChar char="–"/>
              <a:defRPr sz="16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Source Sans Pro"/>
              <a:buNone/>
              <a:defRPr sz="1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29718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ADADAB"/>
              </a:buClr>
              <a:buSzPts val="108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048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297179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ADADAB"/>
              </a:buClr>
              <a:buSzPts val="108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048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297179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ADADAB"/>
              </a:buClr>
              <a:buSzPts val="108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048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August 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5944" cy="35524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3152694"/>
            <a:ext cx="2876429" cy="535520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3056467"/>
            <a:ext cx="5544515" cy="637604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3065672"/>
            <a:ext cx="5467980" cy="580704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3055631"/>
            <a:ext cx="3308000" cy="48866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3043916"/>
            <a:ext cx="8723376" cy="997406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1847670"/>
            <a:ext cx="7772400" cy="1143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078086"/>
            <a:ext cx="6417734" cy="70485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August 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August 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009394"/>
            <a:ext cx="3822192" cy="25854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09394"/>
            <a:ext cx="3822192" cy="25854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3" y="2571751"/>
            <a:ext cx="3820055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71751"/>
            <a:ext cx="3822192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August 7,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August 7,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7406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August 7,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August 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686050"/>
            <a:ext cx="3352800" cy="142875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8685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1714500"/>
            <a:ext cx="3352800" cy="93954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371600"/>
            <a:ext cx="3904076" cy="28575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4015472"/>
            <a:ext cx="8723376" cy="998685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254000"/>
            <a:ext cx="3812645" cy="1822451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4" y="2089150"/>
            <a:ext cx="3818467" cy="18161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August 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028700"/>
            <a:ext cx="3566160" cy="2194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5944" cy="18516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259572"/>
            <a:ext cx="8723376" cy="997406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53746"/>
            <a:ext cx="8229600" cy="939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4687623"/>
            <a:ext cx="378669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August 7,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4687623"/>
            <a:ext cx="378669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4687623"/>
            <a:ext cx="116182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006600"/>
            <a:ext cx="7408333" cy="2588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JPG"/><Relationship Id="rId10" Type="http://schemas.openxmlformats.org/officeDocument/2006/relationships/image" Target="../media/image12.png"/><Relationship Id="rId4" Type="http://schemas.openxmlformats.org/officeDocument/2006/relationships/image" Target="../media/image2.JPG"/><Relationship Id="rId9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.JP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ctrTitle"/>
          </p:nvPr>
        </p:nvSpPr>
        <p:spPr>
          <a:xfrm>
            <a:off x="2804844" y="1047964"/>
            <a:ext cx="3554859" cy="58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None/>
            </a:pPr>
            <a:endParaRPr b="1"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None/>
            </a:pPr>
            <a:endParaRPr b="1"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None/>
            </a:pPr>
            <a:endParaRPr b="1"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None/>
            </a:pPr>
            <a:endParaRPr b="1"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None/>
            </a:pPr>
            <a:r>
              <a:rPr lang="en" b="1" dirty="0"/>
              <a:t/>
            </a:r>
            <a:br>
              <a:rPr lang="en" b="1" dirty="0"/>
            </a:br>
            <a:r>
              <a:rPr lang="en" b="1" dirty="0" smtClean="0"/>
              <a:t>SafetyCam</a:t>
            </a:r>
            <a:endParaRPr sz="3000" b="1" i="0" u="none" strike="noStrike" cap="none" dirty="0">
              <a:solidFill>
                <a:schemeClr val="dk1"/>
              </a:solidFill>
            </a:endParaRPr>
          </a:p>
        </p:txBody>
      </p:sp>
      <p:pic>
        <p:nvPicPr>
          <p:cNvPr id="104" name="Google Shape;104;p1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796" y="1733778"/>
            <a:ext cx="3448406" cy="2342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048" y="230313"/>
            <a:ext cx="3935902" cy="719356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"/>
          <p:cNvSpPr txBox="1"/>
          <p:nvPr/>
        </p:nvSpPr>
        <p:spPr>
          <a:xfrm>
            <a:off x="535352" y="69269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2800" b="1" i="0" u="none" strike="noStrike" cap="none" dirty="0">
                <a:solidFill>
                  <a:schemeClr val="bg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Accidents hurt, Safety doesn’t</a:t>
            </a:r>
            <a:r>
              <a:rPr lang="en" sz="2800" b="1" i="0" u="none" strike="noStrike" cap="none" dirty="0">
                <a:solidFill>
                  <a:srgbClr val="41B4E5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.</a:t>
            </a:r>
            <a:endParaRPr sz="2800" b="1" i="0" u="none" strike="noStrike" cap="none" dirty="0">
              <a:solidFill>
                <a:srgbClr val="41B4E5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808150" y="2835425"/>
            <a:ext cx="7246200" cy="10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881350" y="1171525"/>
            <a:ext cx="6828600" cy="95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 U.S. Department of Labor estimates that every 10 seconds an injury occurs and every 5 seconds a crash occurs. Work-related vehicle incidents are very expensive for employers and Drivers</a:t>
            </a:r>
            <a:endParaRPr sz="1400" b="0" i="0" u="none" strike="noStrike" cap="none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881350" y="2052497"/>
            <a:ext cx="4280100" cy="13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American Trucking Associations report says 80 percent of car-truck crashes caused by car drivers. Yet truck drivers are generally held liable for damages!</a:t>
            </a: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 true cost of accidents goes far beyond just repair costs and insurance deductibles. </a:t>
            </a: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Protect your most important asset: Employees and Vehicles</a:t>
            </a: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1112907" y="4382975"/>
            <a:ext cx="6636686" cy="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1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If there is an accident, where your driver is not at fault, but can you prove it?</a:t>
            </a:r>
            <a:endParaRPr sz="1400" b="1" i="1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5" name="Google Shape;115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10047" y="2159775"/>
            <a:ext cx="3274603" cy="186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"/>
          <p:cNvSpPr txBox="1">
            <a:spLocks noGrp="1"/>
          </p:cNvSpPr>
          <p:nvPr>
            <p:ph type="title"/>
          </p:nvPr>
        </p:nvSpPr>
        <p:spPr>
          <a:xfrm>
            <a:off x="428075" y="297869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b="1" dirty="0">
                <a:solidFill>
                  <a:schemeClr val="bg1"/>
                </a:solidFill>
              </a:rPr>
              <a:t>The ROI of Safety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121" name="Google Shape;121;p3"/>
          <p:cNvSpPr txBox="1">
            <a:spLocks noGrp="1"/>
          </p:cNvSpPr>
          <p:nvPr>
            <p:ph type="body" idx="1"/>
          </p:nvPr>
        </p:nvSpPr>
        <p:spPr>
          <a:xfrm>
            <a:off x="489100" y="1263500"/>
            <a:ext cx="7891200" cy="66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4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OSHA reports motor vehicle crashes are costing employers $60 billion annually in medical care, legal expenses, property damage, and lost production, alone.</a:t>
            </a:r>
            <a:endParaRPr dirty="0"/>
          </a:p>
        </p:txBody>
      </p:sp>
      <p:sp>
        <p:nvSpPr>
          <p:cNvPr id="122" name="Google Shape;122;p3"/>
          <p:cNvSpPr txBox="1"/>
          <p:nvPr/>
        </p:nvSpPr>
        <p:spPr>
          <a:xfrm>
            <a:off x="489100" y="1932025"/>
            <a:ext cx="5777100" cy="245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 average crash costs employers about $16,500 and jumps to more than $74,000 for a crash with injuries and even $500,000 or more if there is a fatality.</a:t>
            </a:r>
            <a:endParaRPr sz="1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</a:pPr>
            <a:r>
              <a:rPr lang="en" sz="14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Reduced Insurance Premium - upto 20%</a:t>
            </a:r>
            <a:endParaRPr sz="1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</a:pPr>
            <a:r>
              <a:rPr lang="en" sz="14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Save from Not at fault accidents</a:t>
            </a:r>
            <a:endParaRPr sz="1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</a:pPr>
            <a:r>
              <a:rPr lang="en" sz="14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Undeniable witness evidence, Exonerate Drivers</a:t>
            </a:r>
            <a:endParaRPr sz="1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</a:pPr>
            <a:r>
              <a:rPr lang="en" sz="14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Avoid Speeding Fines and citations</a:t>
            </a:r>
            <a:endParaRPr sz="1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</a:pPr>
            <a:r>
              <a:rPr lang="en" sz="14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Saving your fleet from fraud, accidents, and unexpected events on the road.</a:t>
            </a:r>
            <a:endParaRPr sz="1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3"/>
          <p:cNvSpPr txBox="1"/>
          <p:nvPr/>
        </p:nvSpPr>
        <p:spPr>
          <a:xfrm>
            <a:off x="923549" y="4497275"/>
            <a:ext cx="7734125" cy="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1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It is estimated, $1 of direct accident cost translates to approximately $3 of indirect </a:t>
            </a:r>
            <a:r>
              <a:rPr lang="en" sz="1400" b="1" i="1" u="none" strike="noStrike" cap="none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costs.</a:t>
            </a:r>
            <a:endParaRPr sz="1400" b="1" i="1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4" name="Google Shape;124;p3"/>
          <p:cNvPicPr preferRelativeResize="0"/>
          <p:nvPr/>
        </p:nvPicPr>
        <p:blipFill rotWithShape="1">
          <a:blip r:embed="rId3">
            <a:alphaModFix/>
          </a:blip>
          <a:srcRect l="7477" t="30055" r="4856" b="22865"/>
          <a:stretch/>
        </p:blipFill>
        <p:spPr>
          <a:xfrm>
            <a:off x="5716725" y="2368275"/>
            <a:ext cx="2940950" cy="131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5"/>
          <p:cNvSpPr txBox="1"/>
          <p:nvPr/>
        </p:nvSpPr>
        <p:spPr>
          <a:xfrm>
            <a:off x="535352" y="69269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2800" b="1" i="0" u="none" strike="noStrike" cap="none" dirty="0">
                <a:solidFill>
                  <a:schemeClr val="bg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How it Works?</a:t>
            </a:r>
            <a:endParaRPr sz="2800" b="1" i="0" u="none" strike="noStrike" cap="none" dirty="0">
              <a:solidFill>
                <a:schemeClr val="bg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165" name="Google Shape;165;p5"/>
          <p:cNvPicPr preferRelativeResize="0"/>
          <p:nvPr/>
        </p:nvPicPr>
        <p:blipFill rotWithShape="1">
          <a:blip r:embed="rId3">
            <a:alphaModFix/>
          </a:blip>
          <a:srcRect l="8997" t="10892" r="9356" b="11078"/>
          <a:stretch/>
        </p:blipFill>
        <p:spPr>
          <a:xfrm>
            <a:off x="663388" y="2786975"/>
            <a:ext cx="1749775" cy="167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5"/>
          <p:cNvPicPr preferRelativeResize="0"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45" y="1507025"/>
            <a:ext cx="1322256" cy="85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5"/>
          <p:cNvPicPr preferRelativeResize="0"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613" y="3800001"/>
            <a:ext cx="636148" cy="6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5"/>
          <p:cNvSpPr/>
          <p:nvPr/>
        </p:nvSpPr>
        <p:spPr>
          <a:xfrm>
            <a:off x="1475113" y="2465150"/>
            <a:ext cx="126300" cy="3072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9" name="Google Shape;169;p5"/>
          <p:cNvGrpSpPr/>
          <p:nvPr/>
        </p:nvGrpSpPr>
        <p:grpSpPr>
          <a:xfrm>
            <a:off x="2871572" y="613928"/>
            <a:ext cx="1298250" cy="1340077"/>
            <a:chOff x="2871572" y="613928"/>
            <a:chExt cx="1298250" cy="1340077"/>
          </a:xfrm>
        </p:grpSpPr>
        <p:pic>
          <p:nvPicPr>
            <p:cNvPr id="170" name="Google Shape;170;p5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3421822" y="613928"/>
              <a:ext cx="748000" cy="7480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1" name="Google Shape;171;p5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 rot="8346557">
              <a:off x="3015050" y="1268438"/>
              <a:ext cx="459350" cy="60960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2" name="Google Shape;172;p5"/>
          <p:cNvSpPr/>
          <p:nvPr/>
        </p:nvSpPr>
        <p:spPr>
          <a:xfrm rot="5400000">
            <a:off x="2519975" y="3964175"/>
            <a:ext cx="126300" cy="4503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3" name="Google Shape;173;p5"/>
          <p:cNvPicPr preferRelativeResize="0"/>
          <p:nvPr/>
        </p:nvPicPr>
        <p:blipFill rotWithShape="1">
          <a:blip r:embed="rId8">
            <a:alphaModFix/>
          </a:blip>
          <a:srcRect l="6872" t="7373" r="13585" b="6693"/>
          <a:stretch/>
        </p:blipFill>
        <p:spPr>
          <a:xfrm>
            <a:off x="4451350" y="2152662"/>
            <a:ext cx="1456100" cy="1049874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5"/>
          <p:cNvSpPr/>
          <p:nvPr/>
        </p:nvSpPr>
        <p:spPr>
          <a:xfrm>
            <a:off x="3848900" y="3330325"/>
            <a:ext cx="1129200" cy="922200"/>
          </a:xfrm>
          <a:prstGeom prst="bentUpArrow">
            <a:avLst>
              <a:gd name="adj1" fmla="val 5859"/>
              <a:gd name="adj2" fmla="val 9140"/>
              <a:gd name="adj3" fmla="val 14251"/>
            </a:avLst>
          </a:prstGeom>
          <a:solidFill>
            <a:schemeClr val="lt2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5" name="Google Shape;175;p5"/>
          <p:cNvPicPr preferRelativeResize="0"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088" y="1776425"/>
            <a:ext cx="2440300" cy="1426099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5"/>
          <p:cNvSpPr/>
          <p:nvPr/>
        </p:nvSpPr>
        <p:spPr>
          <a:xfrm>
            <a:off x="5450575" y="3330325"/>
            <a:ext cx="90600" cy="922200"/>
          </a:xfrm>
          <a:prstGeom prst="downArrow">
            <a:avLst>
              <a:gd name="adj1" fmla="val 50000"/>
              <a:gd name="adj2" fmla="val 0"/>
            </a:avLst>
          </a:prstGeom>
          <a:solidFill>
            <a:schemeClr val="lt2"/>
          </a:solidFill>
          <a:ln w="9525" cap="flat" cmpd="sng">
            <a:solidFill>
              <a:srgbClr val="EFEFE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5"/>
          <p:cNvSpPr/>
          <p:nvPr/>
        </p:nvSpPr>
        <p:spPr>
          <a:xfrm>
            <a:off x="5480100" y="3330200"/>
            <a:ext cx="1894500" cy="922200"/>
          </a:xfrm>
          <a:prstGeom prst="bentUpArrow">
            <a:avLst>
              <a:gd name="adj1" fmla="val 4949"/>
              <a:gd name="adj2" fmla="val 9140"/>
              <a:gd name="adj3" fmla="val 14251"/>
            </a:avLst>
          </a:prstGeom>
          <a:solidFill>
            <a:schemeClr val="lt2"/>
          </a:solidFill>
          <a:ln w="9525" cap="flat" cmpd="sng">
            <a:solidFill>
              <a:srgbClr val="EFEFE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5"/>
          <p:cNvSpPr/>
          <p:nvPr/>
        </p:nvSpPr>
        <p:spPr>
          <a:xfrm>
            <a:off x="1176925" y="1269600"/>
            <a:ext cx="722700" cy="183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 w="9525" cap="flat" cmpd="sng">
            <a:solidFill>
              <a:srgbClr val="6FA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" sz="7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SafetyCam</a:t>
            </a:r>
            <a:endParaRPr sz="7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5"/>
          <p:cNvSpPr/>
          <p:nvPr/>
        </p:nvSpPr>
        <p:spPr>
          <a:xfrm>
            <a:off x="3099838" y="4487525"/>
            <a:ext cx="533700" cy="1521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 w="9525" cap="flat" cmpd="sng">
            <a:solidFill>
              <a:srgbClr val="6FA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" sz="7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OBD</a:t>
            </a:r>
            <a:endParaRPr sz="7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5"/>
          <p:cNvSpPr txBox="1"/>
          <p:nvPr/>
        </p:nvSpPr>
        <p:spPr>
          <a:xfrm rot="-5400000">
            <a:off x="2475525" y="2772250"/>
            <a:ext cx="13305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" sz="7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Trigger Dashcam  on Braking Events</a:t>
            </a:r>
            <a:endParaRPr sz="700" b="0" i="0" u="none" strike="noStrike" cap="non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1" name="Google Shape;181;p5"/>
          <p:cNvSpPr txBox="1"/>
          <p:nvPr/>
        </p:nvSpPr>
        <p:spPr>
          <a:xfrm>
            <a:off x="3244725" y="1804650"/>
            <a:ext cx="1306300" cy="2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" sz="700" b="0" i="0" u="none" strike="noStrike" cap="none" dirty="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Recorded Video sent to server</a:t>
            </a:r>
            <a:endParaRPr sz="700" b="0" i="0" u="none" strike="noStrike" cap="none" dirty="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2" name="Google Shape;182;p5"/>
          <p:cNvSpPr txBox="1"/>
          <p:nvPr/>
        </p:nvSpPr>
        <p:spPr>
          <a:xfrm>
            <a:off x="2382925" y="3952814"/>
            <a:ext cx="722700" cy="4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" sz="700" b="0" i="0" u="none" strike="noStrike" cap="none" dirty="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Tracks Vehicle &amp; </a:t>
            </a:r>
            <a:endParaRPr sz="700" b="0" i="0" u="none" strike="noStrike" cap="none" dirty="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" sz="700" b="0" i="0" u="none" strike="noStrike" cap="none" dirty="0" smtClean="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Unsafe </a:t>
            </a:r>
            <a:r>
              <a:rPr lang="en" sz="700" b="0" i="0" u="none" strike="noStrike" cap="none" dirty="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Behavior</a:t>
            </a:r>
            <a:endParaRPr sz="700" b="0" i="0" u="none" strike="noStrike" cap="none" dirty="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3" name="Google Shape;183;p5"/>
          <p:cNvSpPr txBox="1"/>
          <p:nvPr/>
        </p:nvSpPr>
        <p:spPr>
          <a:xfrm>
            <a:off x="3979200" y="3986375"/>
            <a:ext cx="851700" cy="4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" sz="7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Relays Video </a:t>
            </a:r>
            <a:endParaRPr sz="700" b="0" i="0" u="none" strike="noStrike" cap="non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4" name="Google Shape;184;p5"/>
          <p:cNvSpPr/>
          <p:nvPr/>
        </p:nvSpPr>
        <p:spPr>
          <a:xfrm>
            <a:off x="4830875" y="1887263"/>
            <a:ext cx="792000" cy="183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 w="9525" cap="flat" cmpd="sng">
            <a:solidFill>
              <a:srgbClr val="6FA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" sz="7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Cloud Server</a:t>
            </a:r>
            <a:endParaRPr sz="7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5"/>
          <p:cNvSpPr txBox="1"/>
          <p:nvPr/>
        </p:nvSpPr>
        <p:spPr>
          <a:xfrm>
            <a:off x="6124600" y="4011700"/>
            <a:ext cx="1026600" cy="18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" sz="700" b="0" i="0" u="none" strike="noStrike" cap="none" dirty="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Buffer it on the Portal</a:t>
            </a:r>
            <a:endParaRPr sz="700" b="0" i="0" u="none" strike="noStrike" cap="none" dirty="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6" name="Google Shape;186;p5"/>
          <p:cNvSpPr txBox="1"/>
          <p:nvPr/>
        </p:nvSpPr>
        <p:spPr>
          <a:xfrm>
            <a:off x="6086999" y="3126325"/>
            <a:ext cx="723375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" sz="700" b="0" i="0" u="none" strike="noStrike" cap="none" dirty="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Mobile App</a:t>
            </a:r>
            <a:endParaRPr sz="700" b="0" i="0" u="none" strike="noStrike" cap="none" dirty="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7" name="Google Shape;187;p5"/>
          <p:cNvSpPr txBox="1"/>
          <p:nvPr/>
        </p:nvSpPr>
        <p:spPr>
          <a:xfrm>
            <a:off x="7043275" y="3126325"/>
            <a:ext cx="6434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" sz="700" b="0" i="0" u="none" strike="noStrike" cap="none" dirty="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Web App</a:t>
            </a:r>
            <a:endParaRPr sz="700" b="0" i="0" u="none" strike="noStrike" cap="none" dirty="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8" name="Google Shape;188;p5"/>
          <p:cNvSpPr txBox="1"/>
          <p:nvPr/>
        </p:nvSpPr>
        <p:spPr>
          <a:xfrm>
            <a:off x="1029099" y="2267525"/>
            <a:ext cx="1235725" cy="18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" sz="7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Recording video in real-time</a:t>
            </a:r>
            <a:endParaRPr sz="700" b="0" i="0" u="none" strike="noStrike" cap="non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9" name="Google Shape;189;p5"/>
          <p:cNvSpPr txBox="1"/>
          <p:nvPr/>
        </p:nvSpPr>
        <p:spPr>
          <a:xfrm>
            <a:off x="4590400" y="3144775"/>
            <a:ext cx="1284300" cy="18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" sz="6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Uploaded to secure cloud storage</a:t>
            </a:r>
            <a:endParaRPr sz="600" b="0" i="0" u="none" strike="noStrike" cap="non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0" name="Google Shape;190;p5"/>
          <p:cNvSpPr/>
          <p:nvPr/>
        </p:nvSpPr>
        <p:spPr>
          <a:xfrm>
            <a:off x="2264825" y="1983300"/>
            <a:ext cx="2384700" cy="126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rgbClr val="F3F3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5"/>
          <p:cNvSpPr/>
          <p:nvPr/>
        </p:nvSpPr>
        <p:spPr>
          <a:xfrm rot="-5400000">
            <a:off x="2050025" y="2353550"/>
            <a:ext cx="1551300" cy="1121700"/>
          </a:xfrm>
          <a:prstGeom prst="bentUpArrow">
            <a:avLst>
              <a:gd name="adj1" fmla="val 5859"/>
              <a:gd name="adj2" fmla="val 7821"/>
              <a:gd name="adj3" fmla="val 10693"/>
            </a:avLst>
          </a:prstGeom>
          <a:solidFill>
            <a:schemeClr val="lt2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" name="Google Shape;192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386526" y="2594426"/>
            <a:ext cx="533700" cy="4924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6"/>
          <p:cNvSpPr txBox="1"/>
          <p:nvPr/>
        </p:nvSpPr>
        <p:spPr>
          <a:xfrm>
            <a:off x="5439875" y="1846787"/>
            <a:ext cx="3000000" cy="22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rPr>
              <a:t>Provides irrefutable proof of fault in the event of an accident</a:t>
            </a:r>
            <a:endParaRPr sz="1400" b="0" i="0" u="none" strike="noStrike" cap="none" dirty="0">
              <a:solidFill>
                <a:schemeClr val="tx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tx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rPr>
              <a:t>With full GPS Features, gain access to real-time information when away from your desk through Mobile app</a:t>
            </a:r>
            <a:endParaRPr sz="1400" b="0" i="0" u="none" strike="noStrike" cap="none" dirty="0">
              <a:solidFill>
                <a:schemeClr val="tx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tx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rPr>
              <a:t>Undeniable witness evidence, Exonerate Drivers</a:t>
            </a:r>
            <a:endParaRPr sz="1400" b="0" i="0" u="none" strike="noStrike" cap="none" dirty="0">
              <a:solidFill>
                <a:schemeClr val="tx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6"/>
          <p:cNvSpPr txBox="1"/>
          <p:nvPr/>
        </p:nvSpPr>
        <p:spPr>
          <a:xfrm>
            <a:off x="535352" y="69269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2800" b="1" i="0" u="none" strike="noStrike" cap="none" dirty="0">
                <a:solidFill>
                  <a:schemeClr val="bg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Get the whole picture</a:t>
            </a:r>
            <a:endParaRPr sz="2800" b="1" i="0" u="none" strike="noStrike" cap="none" dirty="0">
              <a:solidFill>
                <a:schemeClr val="bg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0" name="Google Shape;200;p6"/>
          <p:cNvSpPr txBox="1"/>
          <p:nvPr/>
        </p:nvSpPr>
        <p:spPr>
          <a:xfrm>
            <a:off x="696407" y="1432950"/>
            <a:ext cx="4170900" cy="27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Obtain full visibility on your fleet and your drivers whenever you want and wherever you are. </a:t>
            </a:r>
            <a:endParaRPr sz="1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Continuously monitors driving activity, and when triggered, automatically records video before and after an incident is detected related to hard braking, sudden acceleration or hard cornering</a:t>
            </a:r>
            <a:endParaRPr sz="1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Protect your fleet against wrongful at-fault claims and empower your drivers</a:t>
            </a:r>
            <a:endParaRPr sz="1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6"/>
          <p:cNvSpPr txBox="1"/>
          <p:nvPr/>
        </p:nvSpPr>
        <p:spPr>
          <a:xfrm>
            <a:off x="349321" y="4376650"/>
            <a:ext cx="8589196" cy="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1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Preventing crashes from happening requires a proper understanding of the causes of the </a:t>
            </a:r>
            <a:r>
              <a:rPr lang="en" sz="1400" b="1" i="1" u="none" strike="noStrike" cap="none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crashes.</a:t>
            </a:r>
            <a:endParaRPr sz="1400" b="1" i="1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"/>
          <p:cNvSpPr txBox="1"/>
          <p:nvPr/>
        </p:nvSpPr>
        <p:spPr>
          <a:xfrm>
            <a:off x="535352" y="183569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2800" b="1" i="0" u="none" strike="noStrike" cap="none" dirty="0">
                <a:solidFill>
                  <a:schemeClr val="bg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Be a Safety Hero – Score an Accident Zero</a:t>
            </a:r>
            <a:endParaRPr sz="2800" b="1" i="0" u="none" strike="noStrike" cap="none" dirty="0">
              <a:solidFill>
                <a:schemeClr val="bg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208" name="Google Shape;208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92550" y="1195548"/>
            <a:ext cx="3245200" cy="295017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7"/>
          <p:cNvSpPr txBox="1"/>
          <p:nvPr/>
        </p:nvSpPr>
        <p:spPr>
          <a:xfrm>
            <a:off x="992175" y="1195548"/>
            <a:ext cx="32451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dirty="0">
                <a:solidFill>
                  <a:schemeClr val="dk2"/>
                </a:solidFill>
              </a:rPr>
              <a:t>Monitor unsafe behavior instantaneously and coach your drivers better</a:t>
            </a:r>
            <a:endParaRPr dirty="0"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dirty="0">
                <a:solidFill>
                  <a:schemeClr val="dk2"/>
                </a:solidFill>
              </a:rPr>
              <a:t>Records incidents automatically</a:t>
            </a:r>
            <a:endParaRPr dirty="0"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Mitigate risk and coach safe driving practices</a:t>
            </a:r>
            <a:endParaRPr sz="1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Get notified about the severity if the incident, near miss or an actual collision</a:t>
            </a:r>
            <a:endParaRPr sz="1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7"/>
          <p:cNvSpPr txBox="1"/>
          <p:nvPr/>
        </p:nvSpPr>
        <p:spPr>
          <a:xfrm>
            <a:off x="781051" y="4389825"/>
            <a:ext cx="7591424" cy="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1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Driving a car without a dashcam feels about as safe as driving one without a </a:t>
            </a:r>
            <a:r>
              <a:rPr lang="en" sz="1400" b="1" i="1" u="none" strike="noStrike" cap="none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seatbelt.</a:t>
            </a:r>
            <a:endParaRPr sz="1400" b="1" i="1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8"/>
          <p:cNvSpPr txBox="1">
            <a:spLocks noGrp="1"/>
          </p:cNvSpPr>
          <p:nvPr>
            <p:ph type="title"/>
          </p:nvPr>
        </p:nvSpPr>
        <p:spPr>
          <a:xfrm>
            <a:off x="457200" y="192559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b="1" dirty="0">
                <a:solidFill>
                  <a:schemeClr val="bg1"/>
                </a:solidFill>
              </a:rPr>
              <a:t>Coach</a:t>
            </a:r>
            <a:r>
              <a:rPr lang="en" b="1" dirty="0"/>
              <a:t> </a:t>
            </a:r>
            <a:r>
              <a:rPr lang="en" b="1" dirty="0">
                <a:solidFill>
                  <a:schemeClr val="bg1"/>
                </a:solidFill>
              </a:rPr>
              <a:t>them to be Better than Today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219" name="Google Shape;219;p8"/>
          <p:cNvSpPr txBox="1">
            <a:spLocks noGrp="1"/>
          </p:cNvSpPr>
          <p:nvPr>
            <p:ph type="body" idx="4294967295"/>
          </p:nvPr>
        </p:nvSpPr>
        <p:spPr>
          <a:xfrm>
            <a:off x="284893" y="1380911"/>
            <a:ext cx="5558319" cy="3151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90000"/>
              </a:lnSpc>
              <a:spcBef>
                <a:spcPts val="600"/>
              </a:spcBef>
              <a:buSzPts val="1800"/>
              <a:buNone/>
            </a:pPr>
            <a:r>
              <a:rPr lang="en-US" sz="1400" dirty="0">
                <a:latin typeface="Arial"/>
                <a:ea typeface="Arial"/>
                <a:cs typeface="Arial"/>
                <a:sym typeface="Arial"/>
              </a:rPr>
              <a:t>Identify at-risk drivers to get them the help they need and start building that culture of safety. </a:t>
            </a:r>
            <a:endParaRPr lang="en-US" sz="14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90000"/>
              </a:lnSpc>
              <a:spcBef>
                <a:spcPts val="600"/>
              </a:spcBef>
              <a:buSzPts val="1800"/>
              <a:buNone/>
            </a:pPr>
            <a:endParaRPr lang="en-US" sz="1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90000"/>
              </a:lnSpc>
              <a:spcBef>
                <a:spcPts val="600"/>
              </a:spcBef>
              <a:buSzPts val="1800"/>
              <a:buNone/>
            </a:pPr>
            <a:r>
              <a:rPr lang="en-US" sz="1400" dirty="0" smtClean="0">
                <a:latin typeface="Arial"/>
                <a:ea typeface="Arial"/>
                <a:cs typeface="Arial"/>
                <a:sym typeface="Arial"/>
              </a:rPr>
              <a:t>Educate </a:t>
            </a:r>
            <a:r>
              <a:rPr lang="en-US" sz="1400" dirty="0">
                <a:latin typeface="Arial"/>
                <a:ea typeface="Arial"/>
                <a:cs typeface="Arial"/>
                <a:sym typeface="Arial"/>
              </a:rPr>
              <a:t>drivers on making better decisions whilst on the road.</a:t>
            </a:r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lang="en" sz="1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" sz="1400" dirty="0" smtClean="0">
                <a:latin typeface="Arial"/>
                <a:ea typeface="Arial"/>
                <a:cs typeface="Arial"/>
                <a:sym typeface="Arial"/>
              </a:rPr>
              <a:t>Increase </a:t>
            </a:r>
            <a:r>
              <a:rPr lang="en" sz="1400" dirty="0">
                <a:latin typeface="Arial"/>
                <a:ea typeface="Arial"/>
                <a:cs typeface="Arial"/>
                <a:sym typeface="Arial"/>
              </a:rPr>
              <a:t>fuel savings and significantly reduce unnecessary vehicle wear and tear by Improving driver behavior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400" dirty="0">
                <a:latin typeface="Arial"/>
                <a:ea typeface="Arial"/>
                <a:cs typeface="Arial"/>
                <a:sym typeface="Arial"/>
              </a:rPr>
              <a:t>Eliminate poor driver behavior with event-generated videos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" sz="1400" dirty="0">
                <a:latin typeface="Arial"/>
                <a:ea typeface="Arial"/>
                <a:cs typeface="Arial"/>
                <a:sym typeface="Arial"/>
              </a:rPr>
              <a:t>Proactively manage safety events and simplify driver coaching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8"/>
          <p:cNvSpPr txBox="1"/>
          <p:nvPr/>
        </p:nvSpPr>
        <p:spPr>
          <a:xfrm>
            <a:off x="1058850" y="4389825"/>
            <a:ext cx="7026300" cy="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1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Always be a few clicks away from your driver!</a:t>
            </a:r>
            <a:endParaRPr sz="1400" b="1" i="1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8" name="Google Shape;218;p8"/>
          <p:cNvPicPr preferRelativeResize="0"/>
          <p:nvPr/>
        </p:nvPicPr>
        <p:blipFill rotWithShape="1">
          <a:blip r:embed="rId3">
            <a:alphaModFix/>
          </a:blip>
          <a:srcRect t="9739"/>
          <a:stretch/>
        </p:blipFill>
        <p:spPr>
          <a:xfrm>
            <a:off x="5772125" y="1665812"/>
            <a:ext cx="2860275" cy="258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"/>
          <p:cNvSpPr txBox="1">
            <a:spLocks noGrp="1"/>
          </p:cNvSpPr>
          <p:nvPr>
            <p:ph type="title"/>
          </p:nvPr>
        </p:nvSpPr>
        <p:spPr>
          <a:xfrm>
            <a:off x="510004" y="331345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b="1" dirty="0">
                <a:solidFill>
                  <a:schemeClr val="bg1"/>
                </a:solidFill>
              </a:rPr>
              <a:t>Features</a:t>
            </a:r>
            <a:endParaRPr b="1" dirty="0">
              <a:solidFill>
                <a:schemeClr val="bg1"/>
              </a:solidFill>
            </a:endParaRPr>
          </a:p>
        </p:txBody>
      </p:sp>
      <p:pic>
        <p:nvPicPr>
          <p:cNvPr id="225" name="Google Shape;225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6852" y="1585212"/>
            <a:ext cx="759125" cy="578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54050" y="3073725"/>
            <a:ext cx="704716" cy="50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9"/>
          <p:cNvPicPr preferRelativeResize="0"/>
          <p:nvPr/>
        </p:nvPicPr>
        <p:blipFill rotWithShape="1">
          <a:blip r:embed="rId5">
            <a:alphaModFix amt="89000"/>
          </a:blip>
          <a:srcRect l="10344" t="9412" r="10145" b="12020"/>
          <a:stretch/>
        </p:blipFill>
        <p:spPr>
          <a:xfrm>
            <a:off x="5722651" y="1606313"/>
            <a:ext cx="1088275" cy="53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984675" y="2934873"/>
            <a:ext cx="668545" cy="668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36875" y="1491561"/>
            <a:ext cx="765900" cy="765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30" name="Google Shape;230;p9"/>
          <p:cNvGrpSpPr/>
          <p:nvPr/>
        </p:nvGrpSpPr>
        <p:grpSpPr>
          <a:xfrm>
            <a:off x="4377245" y="2886298"/>
            <a:ext cx="706595" cy="765644"/>
            <a:chOff x="2472000" y="3082498"/>
            <a:chExt cx="1164652" cy="1155864"/>
          </a:xfrm>
        </p:grpSpPr>
        <p:pic>
          <p:nvPicPr>
            <p:cNvPr id="231" name="Google Shape;231;p9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2472000" y="3092637"/>
              <a:ext cx="1145725" cy="11457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2" name="Google Shape;232;p9"/>
            <p:cNvPicPr preferRelativeResize="0"/>
            <p:nvPr/>
          </p:nvPicPr>
          <p:blipFill rotWithShape="1">
            <a:blip r:embed="rId9">
              <a:alphaModFix/>
            </a:blip>
            <a:srcRect b="73577"/>
            <a:stretch/>
          </p:blipFill>
          <p:spPr>
            <a:xfrm>
              <a:off x="2490927" y="3082498"/>
              <a:ext cx="1145725" cy="3027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3" name="Google Shape;233;p9"/>
          <p:cNvSpPr txBox="1"/>
          <p:nvPr/>
        </p:nvSpPr>
        <p:spPr>
          <a:xfrm>
            <a:off x="132654" y="1491561"/>
            <a:ext cx="4046096" cy="2897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HD Lens. 1080p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WiFi (WiFi-Direct)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Dual facing with microphone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Ultrawide viewing angle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Video recorded before and after an event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64GB Storage = 48-110 Hours of recording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Bluetooth Enabled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9"/>
          <p:cNvSpPr txBox="1"/>
          <p:nvPr/>
        </p:nvSpPr>
        <p:spPr>
          <a:xfrm>
            <a:off x="561150" y="4376650"/>
            <a:ext cx="8178000" cy="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1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Compact and powerful device  	</a:t>
            </a:r>
            <a:r>
              <a:rPr lang="en" sz="1400" b="1" i="1" u="none" strike="noStrike" cap="none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      Easy </a:t>
            </a:r>
            <a:r>
              <a:rPr lang="en" sz="1400" b="1" i="1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to install  		Pay for themselves</a:t>
            </a:r>
            <a:endParaRPr sz="1400" b="1" i="1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5" name="Google Shape;235;p9"/>
          <p:cNvPicPr preferRelativeResize="0"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418" y="275777"/>
            <a:ext cx="1752740" cy="11774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168" y="2906712"/>
            <a:ext cx="5369231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60</TotalTime>
  <Words>777</Words>
  <Application>Microsoft Office PowerPoint</Application>
  <PresentationFormat>On-screen Show (16:9)</PresentationFormat>
  <Paragraphs>106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     SafetyCam</vt:lpstr>
      <vt:lpstr>PowerPoint Presentation</vt:lpstr>
      <vt:lpstr>The ROI of Safety</vt:lpstr>
      <vt:lpstr>PowerPoint Presentation</vt:lpstr>
      <vt:lpstr>PowerPoint Presentation</vt:lpstr>
      <vt:lpstr>PowerPoint Presentation</vt:lpstr>
      <vt:lpstr>Coach them to be Better than Today</vt:lpstr>
      <vt:lpstr>Features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DRAFT: SALES DECK FOR RESELLERS:  Azuga SafetyCam</dc:title>
  <dc:creator>Van Gusdorff</dc:creator>
  <cp:lastModifiedBy>Mary Boone</cp:lastModifiedBy>
  <cp:revision>13</cp:revision>
  <dcterms:modified xsi:type="dcterms:W3CDTF">2019-08-07T19:13:14Z</dcterms:modified>
</cp:coreProperties>
</file>